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259" r:id="rId3"/>
    <p:sldId id="272" r:id="rId4"/>
    <p:sldId id="313" r:id="rId5"/>
    <p:sldId id="265" r:id="rId6"/>
    <p:sldId id="296" r:id="rId7"/>
    <p:sldId id="298" r:id="rId8"/>
    <p:sldId id="299" r:id="rId9"/>
    <p:sldId id="309" r:id="rId10"/>
    <p:sldId id="310" r:id="rId11"/>
    <p:sldId id="311" r:id="rId12"/>
    <p:sldId id="312" r:id="rId13"/>
    <p:sldId id="300" r:id="rId14"/>
    <p:sldId id="301" r:id="rId15"/>
    <p:sldId id="305" r:id="rId16"/>
    <p:sldId id="306" r:id="rId17"/>
    <p:sldId id="308" r:id="rId18"/>
    <p:sldId id="307" r:id="rId19"/>
    <p:sldId id="314" r:id="rId20"/>
    <p:sldId id="275" r:id="rId21"/>
  </p:sldIdLst>
  <p:sldSz cx="9144000" cy="5143500" type="screen16x9"/>
  <p:notesSz cx="6858000" cy="9144000"/>
  <p:embeddedFontLst>
    <p:embeddedFont>
      <p:font typeface="Amarante" panose="02000000000000000000" pitchFamily="2" charset="0"/>
      <p:regular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Nunito Light" pitchFamily="2" charset="0"/>
      <p:regular r:id="rId28"/>
      <p: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verpass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6626BA-0DDC-436A-AF7F-A68FE77490E6}">
  <a:tblStyle styleId="{426626BA-0DDC-436A-AF7F-A68FE77490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68A4AB-8AF5-4049-B200-6E5243FD062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8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54da68f6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54da68f6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968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226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251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322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7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bit.ly/3A1uf1Q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64900" y="0"/>
            <a:ext cx="9408900" cy="5143500"/>
            <a:chOff x="-264900" y="0"/>
            <a:chExt cx="9408900" cy="51435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11" name="Google Shape;11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12;p2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" name="Google Shape;13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64900" y="4057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4;p2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-214122" y="-517268"/>
            <a:ext cx="8729574" cy="581821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869750" y="1180800"/>
            <a:ext cx="5404500" cy="1706400"/>
          </a:xfrm>
          <a:prstGeom prst="rect">
            <a:avLst/>
          </a:prstGeom>
          <a:effectLst>
            <a:outerShdw blurRad="200025" dist="19050" dir="5400000" algn="bl" rotWithShape="0">
              <a:schemeClr val="dk2">
                <a:alpha val="9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642550" y="3508775"/>
            <a:ext cx="38589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0"/>
          <p:cNvGrpSpPr/>
          <p:nvPr/>
        </p:nvGrpSpPr>
        <p:grpSpPr>
          <a:xfrm>
            <a:off x="-1141200" y="0"/>
            <a:ext cx="10285200" cy="6391176"/>
            <a:chOff x="-1141200" y="0"/>
            <a:chExt cx="10285200" cy="6391176"/>
          </a:xfrm>
        </p:grpSpPr>
        <p:grpSp>
          <p:nvGrpSpPr>
            <p:cNvPr id="226" name="Google Shape;226;p20"/>
            <p:cNvGrpSpPr/>
            <p:nvPr/>
          </p:nvGrpSpPr>
          <p:grpSpPr>
            <a:xfrm rot="10800000"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227" name="Google Shape;227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20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9" name="Google Shape;22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41200" y="219322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20"/>
          <p:cNvSpPr txBox="1">
            <a:spLocks noGrp="1"/>
          </p:cNvSpPr>
          <p:nvPr>
            <p:ph type="title" hasCustomPrompt="1"/>
          </p:nvPr>
        </p:nvSpPr>
        <p:spPr>
          <a:xfrm>
            <a:off x="2980049" y="2014807"/>
            <a:ext cx="3183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1"/>
          </p:nvPr>
        </p:nvSpPr>
        <p:spPr>
          <a:xfrm>
            <a:off x="2980060" y="2783704"/>
            <a:ext cx="3183900" cy="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title" idx="2" hasCustomPrompt="1"/>
          </p:nvPr>
        </p:nvSpPr>
        <p:spPr>
          <a:xfrm>
            <a:off x="2980060" y="539575"/>
            <a:ext cx="3183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3"/>
          </p:nvPr>
        </p:nvSpPr>
        <p:spPr>
          <a:xfrm>
            <a:off x="2980060" y="1308459"/>
            <a:ext cx="3183900" cy="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 idx="4" hasCustomPrompt="1"/>
          </p:nvPr>
        </p:nvSpPr>
        <p:spPr>
          <a:xfrm>
            <a:off x="2980049" y="3490054"/>
            <a:ext cx="3183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5"/>
          </p:nvPr>
        </p:nvSpPr>
        <p:spPr>
          <a:xfrm>
            <a:off x="2980060" y="4258951"/>
            <a:ext cx="3183900" cy="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6" name="Google Shape;236;p20"/>
          <p:cNvGrpSpPr/>
          <p:nvPr/>
        </p:nvGrpSpPr>
        <p:grpSpPr>
          <a:xfrm>
            <a:off x="-3177548" y="-2270225"/>
            <a:ext cx="14992847" cy="9232929"/>
            <a:chOff x="-3177548" y="-2270225"/>
            <a:chExt cx="14992847" cy="9232929"/>
          </a:xfrm>
        </p:grpSpPr>
        <p:pic>
          <p:nvPicPr>
            <p:cNvPr id="237" name="Google Shape;237;p20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-3177548" y="2693427"/>
              <a:ext cx="6405627" cy="4269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0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10800000">
              <a:off x="4686616" y="-2270225"/>
              <a:ext cx="7128684" cy="4751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5"/>
          <p:cNvGrpSpPr/>
          <p:nvPr/>
        </p:nvGrpSpPr>
        <p:grpSpPr>
          <a:xfrm>
            <a:off x="0" y="0"/>
            <a:ext cx="9144000" cy="5547176"/>
            <a:chOff x="0" y="0"/>
            <a:chExt cx="9144000" cy="5547176"/>
          </a:xfrm>
        </p:grpSpPr>
        <p:grpSp>
          <p:nvGrpSpPr>
            <p:cNvPr id="285" name="Google Shape;285;p25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286" name="Google Shape;286;p2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5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8" name="Google Shape;28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300" y="134922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25"/>
          <p:cNvGrpSpPr/>
          <p:nvPr/>
        </p:nvGrpSpPr>
        <p:grpSpPr>
          <a:xfrm>
            <a:off x="4768378" y="-1109798"/>
            <a:ext cx="7709648" cy="7889876"/>
            <a:chOff x="4768378" y="-1109798"/>
            <a:chExt cx="7709648" cy="7889876"/>
          </a:xfrm>
        </p:grpSpPr>
        <p:pic>
          <p:nvPicPr>
            <p:cNvPr id="290" name="Google Shape;290;p25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4768378" y="2943152"/>
              <a:ext cx="5756902" cy="3836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5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6397028" y="-1109798"/>
              <a:ext cx="6080998" cy="4052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25"/>
          <p:cNvSpPr txBox="1">
            <a:spLocks noGrp="1"/>
          </p:cNvSpPr>
          <p:nvPr>
            <p:ph type="title"/>
          </p:nvPr>
        </p:nvSpPr>
        <p:spPr>
          <a:xfrm>
            <a:off x="713254" y="539550"/>
            <a:ext cx="34989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subTitle" idx="1"/>
          </p:nvPr>
        </p:nvSpPr>
        <p:spPr>
          <a:xfrm>
            <a:off x="713225" y="1522051"/>
            <a:ext cx="34989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5"/>
          <p:cNvSpPr txBox="1"/>
          <p:nvPr/>
        </p:nvSpPr>
        <p:spPr>
          <a:xfrm>
            <a:off x="713275" y="3570401"/>
            <a:ext cx="34989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1000" b="1" u="sng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26"/>
          <p:cNvGrpSpPr/>
          <p:nvPr/>
        </p:nvGrpSpPr>
        <p:grpSpPr>
          <a:xfrm>
            <a:off x="0" y="0"/>
            <a:ext cx="9144000" cy="5547176"/>
            <a:chOff x="0" y="0"/>
            <a:chExt cx="9144000" cy="5547176"/>
          </a:xfrm>
        </p:grpSpPr>
        <p:grpSp>
          <p:nvGrpSpPr>
            <p:cNvPr id="297" name="Google Shape;297;p26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298" name="Google Shape;298;p2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26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0" name="Google Shape;30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300" y="134922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26"/>
          <p:cNvGrpSpPr/>
          <p:nvPr/>
        </p:nvGrpSpPr>
        <p:grpSpPr>
          <a:xfrm>
            <a:off x="-1664830" y="-1640629"/>
            <a:ext cx="12190097" cy="8249248"/>
            <a:chOff x="-1664830" y="-1640629"/>
            <a:chExt cx="12190097" cy="8249248"/>
          </a:xfrm>
        </p:grpSpPr>
        <p:pic>
          <p:nvPicPr>
            <p:cNvPr id="302" name="Google Shape;302;p26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6336170" y="3816621"/>
              <a:ext cx="4189097" cy="2791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6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-1664830" y="-1640629"/>
              <a:ext cx="4189097" cy="27919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26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-2700004">
            <a:off x="8041338" y="34847"/>
            <a:ext cx="1500826" cy="1598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27"/>
          <p:cNvGrpSpPr/>
          <p:nvPr/>
        </p:nvGrpSpPr>
        <p:grpSpPr>
          <a:xfrm>
            <a:off x="-264900" y="0"/>
            <a:ext cx="9408900" cy="5143500"/>
            <a:chOff x="-264900" y="0"/>
            <a:chExt cx="9408900" cy="5143500"/>
          </a:xfrm>
        </p:grpSpPr>
        <p:grpSp>
          <p:nvGrpSpPr>
            <p:cNvPr id="307" name="Google Shape;307;p27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308" name="Google Shape;308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27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0" name="Google Shape;31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64900" y="4057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" name="Google Shape;311;p27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-214122" y="-517268"/>
            <a:ext cx="8729574" cy="5818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0" y="0"/>
            <a:ext cx="9144000" cy="5215676"/>
            <a:chOff x="0" y="0"/>
            <a:chExt cx="9144000" cy="5215676"/>
          </a:xfrm>
        </p:grpSpPr>
        <p:grpSp>
          <p:nvGrpSpPr>
            <p:cNvPr id="39" name="Google Shape;39;p5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40" name="Google Shape;40;p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41;p5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" name="Google Shape;42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400" y="101772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oogle Shape;43;p5"/>
          <p:cNvGrpSpPr/>
          <p:nvPr/>
        </p:nvGrpSpPr>
        <p:grpSpPr>
          <a:xfrm>
            <a:off x="-3864603" y="-1241893"/>
            <a:ext cx="16092352" cy="8150651"/>
            <a:chOff x="-3864603" y="-1241893"/>
            <a:chExt cx="16092352" cy="8150651"/>
          </a:xfrm>
        </p:grpSpPr>
        <p:pic>
          <p:nvPicPr>
            <p:cNvPr id="44" name="Google Shape;44;p5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1316747" y="3409232"/>
              <a:ext cx="5250652" cy="349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-3864603" y="-1241893"/>
              <a:ext cx="5250652" cy="349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5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6977097" y="-1018381"/>
              <a:ext cx="5250652" cy="3499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4923249" y="2401651"/>
            <a:ext cx="25056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1715375" y="2401651"/>
            <a:ext cx="25056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715375" y="2087427"/>
            <a:ext cx="2505600" cy="3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18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4923250" y="2087427"/>
            <a:ext cx="2505600" cy="3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18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 b="1"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1141200" y="0"/>
            <a:ext cx="10285200" cy="6391176"/>
            <a:chOff x="-1141200" y="0"/>
            <a:chExt cx="10285200" cy="6391176"/>
          </a:xfrm>
        </p:grpSpPr>
        <p:grpSp>
          <p:nvGrpSpPr>
            <p:cNvPr id="65" name="Google Shape;65;p7"/>
            <p:cNvGrpSpPr/>
            <p:nvPr/>
          </p:nvGrpSpPr>
          <p:grpSpPr>
            <a:xfrm rot="10800000"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66" name="Google Shape;66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7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8" name="Google Shape;68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41200" y="219322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69;p7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925744" y="3741169"/>
            <a:ext cx="4607800" cy="30710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13225" y="888563"/>
            <a:ext cx="4294800" cy="10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13225" y="1956638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>
            <a:spLocks noGrp="1"/>
          </p:cNvSpPr>
          <p:nvPr>
            <p:ph type="pic" idx="2"/>
          </p:nvPr>
        </p:nvSpPr>
        <p:spPr>
          <a:xfrm>
            <a:off x="5084300" y="860375"/>
            <a:ext cx="3346500" cy="3422700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chemeClr val="dk2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75" name="Google Shape;75;p8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76" name="Google Shape;76;p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10800000" flipH="1"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8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" name="Google Shape;78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800" y="539550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8"/>
          <p:cNvGrpSpPr/>
          <p:nvPr/>
        </p:nvGrpSpPr>
        <p:grpSpPr>
          <a:xfrm>
            <a:off x="-581977" y="-3098696"/>
            <a:ext cx="9385028" cy="10129671"/>
            <a:chOff x="-581977" y="-3098696"/>
            <a:chExt cx="9385028" cy="10129671"/>
          </a:xfrm>
        </p:grpSpPr>
        <p:pic>
          <p:nvPicPr>
            <p:cNvPr id="80" name="Google Shape;80;p8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-581977" y="3876625"/>
              <a:ext cx="4732774" cy="315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rot="-9400091">
              <a:off x="3008325" y="-2160203"/>
              <a:ext cx="5390476" cy="31543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9"/>
          <p:cNvGrpSpPr/>
          <p:nvPr/>
        </p:nvGrpSpPr>
        <p:grpSpPr>
          <a:xfrm>
            <a:off x="-1141200" y="0"/>
            <a:ext cx="10285200" cy="6391176"/>
            <a:chOff x="-1141200" y="0"/>
            <a:chExt cx="10285200" cy="6391176"/>
          </a:xfrm>
        </p:grpSpPr>
        <p:grpSp>
          <p:nvGrpSpPr>
            <p:cNvPr id="85" name="Google Shape;85;p9"/>
            <p:cNvGrpSpPr/>
            <p:nvPr/>
          </p:nvGrpSpPr>
          <p:grpSpPr>
            <a:xfrm rot="10800000"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86" name="Google Shape;8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9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" name="Google Shape;88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41200" y="219322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" name="Google Shape;89;p9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925744" y="3741169"/>
            <a:ext cx="4607800" cy="30710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1"/>
          <p:cNvGrpSpPr/>
          <p:nvPr/>
        </p:nvGrpSpPr>
        <p:grpSpPr>
          <a:xfrm>
            <a:off x="-1350750" y="0"/>
            <a:ext cx="10494750" cy="5143500"/>
            <a:chOff x="-1350750" y="0"/>
            <a:chExt cx="10494750" cy="5143500"/>
          </a:xfrm>
        </p:grpSpPr>
        <p:grpSp>
          <p:nvGrpSpPr>
            <p:cNvPr id="97" name="Google Shape;97;p11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98" name="Google Shape;98;p11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flipH="1"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Google Shape;99;p11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0" name="Google Shape;100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50750" y="539550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2045850" y="1334175"/>
            <a:ext cx="50523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045850" y="3312225"/>
            <a:ext cx="5052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-918672" y="-935977"/>
            <a:ext cx="12360471" cy="8071253"/>
            <a:chOff x="-918672" y="-935977"/>
            <a:chExt cx="12360471" cy="8071253"/>
          </a:xfrm>
        </p:grpSpPr>
        <p:pic>
          <p:nvPicPr>
            <p:cNvPr id="104" name="Google Shape;104;p11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6424901" y="3322025"/>
              <a:ext cx="5016899" cy="381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>
              <a:off x="-918672" y="-935977"/>
              <a:ext cx="3771203" cy="25134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5"/>
          <p:cNvGrpSpPr/>
          <p:nvPr/>
        </p:nvGrpSpPr>
        <p:grpSpPr>
          <a:xfrm>
            <a:off x="-1350750" y="0"/>
            <a:ext cx="10494750" cy="5143500"/>
            <a:chOff x="-1350750" y="0"/>
            <a:chExt cx="10494750" cy="5143500"/>
          </a:xfrm>
        </p:grpSpPr>
        <p:grpSp>
          <p:nvGrpSpPr>
            <p:cNvPr id="143" name="Google Shape;143;p15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144" name="Google Shape;144;p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flipH="1"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15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6" name="Google Shape;14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50750" y="539550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5"/>
          <p:cNvGrpSpPr/>
          <p:nvPr/>
        </p:nvGrpSpPr>
        <p:grpSpPr>
          <a:xfrm>
            <a:off x="1954670" y="-1831479"/>
            <a:ext cx="5179697" cy="8630598"/>
            <a:chOff x="1954670" y="-1831479"/>
            <a:chExt cx="5179697" cy="8630598"/>
          </a:xfrm>
        </p:grpSpPr>
        <p:pic>
          <p:nvPicPr>
            <p:cNvPr id="148" name="Google Shape;148;p15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2945270" y="4007121"/>
              <a:ext cx="4189097" cy="2791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5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1954670" y="-1831479"/>
              <a:ext cx="4189097" cy="2791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4331638" y="539500"/>
            <a:ext cx="3965100" cy="6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4331638" y="1082300"/>
            <a:ext cx="39651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>
            <a:spLocks noGrp="1"/>
          </p:cNvSpPr>
          <p:nvPr>
            <p:ph type="pic" idx="2"/>
          </p:nvPr>
        </p:nvSpPr>
        <p:spPr>
          <a:xfrm>
            <a:off x="847163" y="547050"/>
            <a:ext cx="3284400" cy="40569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dk2">
                <a:alpha val="50000"/>
              </a:schemeClr>
            </a:outerShdw>
          </a:effectLst>
        </p:spPr>
      </p:sp>
      <p:sp>
        <p:nvSpPr>
          <p:cNvPr id="153" name="Google Shape;153;p15"/>
          <p:cNvSpPr>
            <a:spLocks noGrp="1"/>
          </p:cNvSpPr>
          <p:nvPr>
            <p:ph type="pic" idx="3"/>
          </p:nvPr>
        </p:nvSpPr>
        <p:spPr>
          <a:xfrm>
            <a:off x="4331638" y="1960668"/>
            <a:ext cx="3965100" cy="26433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dk2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dk2">
                <a:alpha val="9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6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10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10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>
            <a:spLocks noGrp="1"/>
          </p:cNvSpPr>
          <p:nvPr>
            <p:ph type="ctrTitle"/>
          </p:nvPr>
        </p:nvSpPr>
        <p:spPr>
          <a:xfrm>
            <a:off x="1869750" y="1180800"/>
            <a:ext cx="54045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Netflix</a:t>
            </a:r>
            <a:br>
              <a:rPr lang="en" sz="6000" dirty="0"/>
            </a:br>
            <a:r>
              <a:rPr lang="en" b="0" dirty="0"/>
              <a:t>Youtube Analisis</a:t>
            </a:r>
            <a:endParaRPr b="0" dirty="0"/>
          </a:p>
        </p:txBody>
      </p:sp>
      <p:cxnSp>
        <p:nvCxnSpPr>
          <p:cNvPr id="326" name="Google Shape;326;p31"/>
          <p:cNvCxnSpPr/>
          <p:nvPr/>
        </p:nvCxnSpPr>
        <p:spPr>
          <a:xfrm>
            <a:off x="852450" y="3213663"/>
            <a:ext cx="74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57163" dist="19050" dir="5400000" algn="bl" rotWithShape="0">
              <a:schemeClr val="dk2">
                <a:alpha val="89000"/>
              </a:schemeClr>
            </a:outerShdw>
          </a:effectLst>
        </p:spPr>
      </p:cxnSp>
      <p:pic>
        <p:nvPicPr>
          <p:cNvPr id="4" name="Picture 2" descr="JULY'S NETFLIX UK GUIDE">
            <a:extLst>
              <a:ext uri="{FF2B5EF4-FFF2-40B4-BE49-F238E27FC236}">
                <a16:creationId xmlns:a16="http://schemas.microsoft.com/office/drawing/2014/main" id="{1494B3BD-3E36-A082-054C-473C6C116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grpSp>
        <p:nvGrpSpPr>
          <p:cNvPr id="5" name="Google Shape;7644;p69">
            <a:extLst>
              <a:ext uri="{FF2B5EF4-FFF2-40B4-BE49-F238E27FC236}">
                <a16:creationId xmlns:a16="http://schemas.microsoft.com/office/drawing/2014/main" id="{8F5D3B51-B63A-DFE4-C4D0-E2FB7F96901D}"/>
              </a:ext>
            </a:extLst>
          </p:cNvPr>
          <p:cNvGrpSpPr/>
          <p:nvPr/>
        </p:nvGrpSpPr>
        <p:grpSpPr>
          <a:xfrm>
            <a:off x="4378159" y="3690128"/>
            <a:ext cx="387681" cy="272572"/>
            <a:chOff x="3386036" y="1746339"/>
            <a:chExt cx="397907" cy="279762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6" name="Google Shape;7645;p69">
              <a:extLst>
                <a:ext uri="{FF2B5EF4-FFF2-40B4-BE49-F238E27FC236}">
                  <a16:creationId xmlns:a16="http://schemas.microsoft.com/office/drawing/2014/main" id="{98BB8693-0FE1-38D9-8DED-3D3561E333C9}"/>
                </a:ext>
              </a:extLst>
            </p:cNvPr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46;p69">
              <a:extLst>
                <a:ext uri="{FF2B5EF4-FFF2-40B4-BE49-F238E27FC236}">
                  <a16:creationId xmlns:a16="http://schemas.microsoft.com/office/drawing/2014/main" id="{45BB0D45-998D-7525-9038-B6E1D26BDEBC}"/>
                </a:ext>
              </a:extLst>
            </p:cNvPr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>
            <a:spLocks noGrp="1"/>
          </p:cNvSpPr>
          <p:nvPr>
            <p:ph type="title"/>
          </p:nvPr>
        </p:nvSpPr>
        <p:spPr>
          <a:xfrm>
            <a:off x="1375144" y="1315596"/>
            <a:ext cx="6393711" cy="12050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Users’ Words…</a:t>
            </a:r>
            <a:endParaRPr dirty="0"/>
          </a:p>
        </p:txBody>
      </p:sp>
      <p:sp>
        <p:nvSpPr>
          <p:cNvPr id="440" name="Google Shape;440;p41"/>
          <p:cNvSpPr txBox="1">
            <a:spLocks noGrp="1"/>
          </p:cNvSpPr>
          <p:nvPr>
            <p:ph type="subTitle" idx="1"/>
          </p:nvPr>
        </p:nvSpPr>
        <p:spPr>
          <a:xfrm>
            <a:off x="2045850" y="3312225"/>
            <a:ext cx="5052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Analyzing comments by words</a:t>
            </a:r>
            <a:endParaRPr dirty="0"/>
          </a:p>
        </p:txBody>
      </p:sp>
      <p:cxnSp>
        <p:nvCxnSpPr>
          <p:cNvPr id="441" name="Google Shape;441;p41"/>
          <p:cNvCxnSpPr/>
          <p:nvPr/>
        </p:nvCxnSpPr>
        <p:spPr>
          <a:xfrm>
            <a:off x="852450" y="2912875"/>
            <a:ext cx="74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57163" dist="19050" dir="5400000" algn="bl" rotWithShape="0">
              <a:schemeClr val="dk2">
                <a:alpha val="89000"/>
              </a:schemeClr>
            </a:outerShdw>
          </a:effectLst>
        </p:spPr>
      </p:cxnSp>
      <p:pic>
        <p:nvPicPr>
          <p:cNvPr id="2" name="Picture 1" descr="JULY'S NETFLIX UK GUIDE">
            <a:extLst>
              <a:ext uri="{FF2B5EF4-FFF2-40B4-BE49-F238E27FC236}">
                <a16:creationId xmlns:a16="http://schemas.microsoft.com/office/drawing/2014/main" id="{1AFD8F53-B65E-B0D7-447E-8D11D465F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260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15337C-C2BC-F1CF-75D1-ECE8C0AFA33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06233" y="114273"/>
            <a:ext cx="3442025" cy="768900"/>
          </a:xfrm>
        </p:spPr>
        <p:txBody>
          <a:bodyPr/>
          <a:lstStyle/>
          <a:p>
            <a:r>
              <a:rPr lang="en-GB" dirty="0"/>
              <a:t>All Comments</a:t>
            </a:r>
          </a:p>
        </p:txBody>
      </p:sp>
      <p:pic>
        <p:nvPicPr>
          <p:cNvPr id="8" name="Picture 7" descr="JULY'S NETFLIX UK GUIDE">
            <a:extLst>
              <a:ext uri="{FF2B5EF4-FFF2-40B4-BE49-F238E27FC236}">
                <a16:creationId xmlns:a16="http://schemas.microsoft.com/office/drawing/2014/main" id="{ED85C761-0998-3E8D-501C-5AF7E9B59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BAE01-A29D-40DC-F89E-F429B890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6" y="1125714"/>
            <a:ext cx="4083055" cy="320383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E542B1-7DB2-5088-5832-3A270CD28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931" y="1479123"/>
            <a:ext cx="4199273" cy="218525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2230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15337C-C2BC-F1CF-75D1-ECE8C0AFA33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06233" y="114273"/>
            <a:ext cx="3442025" cy="768900"/>
          </a:xfrm>
        </p:spPr>
        <p:txBody>
          <a:bodyPr/>
          <a:lstStyle/>
          <a:p>
            <a:r>
              <a:rPr lang="en-GB" dirty="0"/>
              <a:t>Netflix Words</a:t>
            </a:r>
          </a:p>
        </p:txBody>
      </p:sp>
      <p:pic>
        <p:nvPicPr>
          <p:cNvPr id="8" name="Picture 7" descr="JULY'S NETFLIX UK GUIDE">
            <a:extLst>
              <a:ext uri="{FF2B5EF4-FFF2-40B4-BE49-F238E27FC236}">
                <a16:creationId xmlns:a16="http://schemas.microsoft.com/office/drawing/2014/main" id="{ED85C761-0998-3E8D-501C-5AF7E9B59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06BAAC-45AB-30A0-DEF2-2250F01C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6" y="1260394"/>
            <a:ext cx="4083055" cy="2922544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7C2FA-D869-4391-BF8A-5159210EF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51" y="1659279"/>
            <a:ext cx="4083053" cy="212477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A5B5EC3-B1C9-38FD-3BDB-1A67ADB1DC82}"/>
              </a:ext>
            </a:extLst>
          </p:cNvPr>
          <p:cNvSpPr txBox="1">
            <a:spLocks/>
          </p:cNvSpPr>
          <p:nvPr/>
        </p:nvSpPr>
        <p:spPr>
          <a:xfrm>
            <a:off x="5075664" y="1187089"/>
            <a:ext cx="3442025" cy="39888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dk2">
                <a:alpha val="9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4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r>
              <a:rPr lang="en-GB" sz="1600" dirty="0"/>
              <a:t>Description Words</a:t>
            </a:r>
          </a:p>
        </p:txBody>
      </p:sp>
    </p:spTree>
    <p:extLst>
      <p:ext uri="{BB962C8B-B14F-4D97-AF65-F5344CB8AC3E}">
        <p14:creationId xmlns:p14="http://schemas.microsoft.com/office/powerpoint/2010/main" val="2638294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>
            <a:spLocks noGrp="1"/>
          </p:cNvSpPr>
          <p:nvPr>
            <p:ph type="title"/>
          </p:nvPr>
        </p:nvSpPr>
        <p:spPr>
          <a:xfrm>
            <a:off x="2045850" y="1334175"/>
            <a:ext cx="50523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Videos</a:t>
            </a:r>
            <a:endParaRPr dirty="0"/>
          </a:p>
        </p:txBody>
      </p:sp>
      <p:sp>
        <p:nvSpPr>
          <p:cNvPr id="440" name="Google Shape;440;p41"/>
          <p:cNvSpPr txBox="1">
            <a:spLocks noGrp="1"/>
          </p:cNvSpPr>
          <p:nvPr>
            <p:ph type="subTitle" idx="1"/>
          </p:nvPr>
        </p:nvSpPr>
        <p:spPr>
          <a:xfrm>
            <a:off x="2045850" y="3312225"/>
            <a:ext cx="5052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Categories</a:t>
            </a:r>
            <a:endParaRPr dirty="0"/>
          </a:p>
        </p:txBody>
      </p:sp>
      <p:cxnSp>
        <p:nvCxnSpPr>
          <p:cNvPr id="441" name="Google Shape;441;p41"/>
          <p:cNvCxnSpPr/>
          <p:nvPr/>
        </p:nvCxnSpPr>
        <p:spPr>
          <a:xfrm>
            <a:off x="852450" y="2912875"/>
            <a:ext cx="74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57163" dist="19050" dir="5400000" algn="bl" rotWithShape="0">
              <a:schemeClr val="dk2">
                <a:alpha val="89000"/>
              </a:schemeClr>
            </a:outerShdw>
          </a:effectLst>
        </p:spPr>
      </p:cxnSp>
      <p:pic>
        <p:nvPicPr>
          <p:cNvPr id="2" name="Picture 1" descr="JULY'S NETFLIX UK GUIDE">
            <a:extLst>
              <a:ext uri="{FF2B5EF4-FFF2-40B4-BE49-F238E27FC236}">
                <a16:creationId xmlns:a16="http://schemas.microsoft.com/office/drawing/2014/main" id="{1AFD8F53-B65E-B0D7-447E-8D11D465F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4037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79A1-D7C4-4462-3B20-BA60497B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33" y="378862"/>
            <a:ext cx="4294800" cy="594699"/>
          </a:xfrm>
        </p:spPr>
        <p:txBody>
          <a:bodyPr/>
          <a:lstStyle/>
          <a:p>
            <a:r>
              <a:rPr lang="en-GB" dirty="0"/>
              <a:t>Ranking &gt;&gt;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005CA1-C08E-0244-0E17-B3E1499D0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20" y="1246909"/>
            <a:ext cx="5114280" cy="291811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9" name="Picture 8" descr="JULY'S NETFLIX UK GUIDE">
            <a:extLst>
              <a:ext uri="{FF2B5EF4-FFF2-40B4-BE49-F238E27FC236}">
                <a16:creationId xmlns:a16="http://schemas.microsoft.com/office/drawing/2014/main" id="{AB2FA1CB-D292-FDCD-5110-F568C0FF2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122" name="Picture 2" descr="Movie Review - &quot;Lift&quot; (2024 / Netflix)">
            <a:extLst>
              <a:ext uri="{FF2B5EF4-FFF2-40B4-BE49-F238E27FC236}">
                <a16:creationId xmlns:a16="http://schemas.microsoft.com/office/drawing/2014/main" id="{5B477DA0-D6F4-E58C-FD5E-BC0DB4E68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314" y="378862"/>
            <a:ext cx="1066081" cy="1577936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Mitchells vs. the Machines (2021) movie poster">
            <a:extLst>
              <a:ext uri="{FF2B5EF4-FFF2-40B4-BE49-F238E27FC236}">
                <a16:creationId xmlns:a16="http://schemas.microsoft.com/office/drawing/2014/main" id="{90A239B0-4502-8184-CF82-5596F0F9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09" y="1772189"/>
            <a:ext cx="1066081" cy="159912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yberpunk 2077 New Trailer Unveiled, Cyberpunk: Edgerunners Anime Out ...">
            <a:extLst>
              <a:ext uri="{FF2B5EF4-FFF2-40B4-BE49-F238E27FC236}">
                <a16:creationId xmlns:a16="http://schemas.microsoft.com/office/drawing/2014/main" id="{B28AE053-A2D0-6367-0ADE-90ABCADA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314" y="3042150"/>
            <a:ext cx="1077926" cy="159912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95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ang, Zuko, Katara and Sokka feature on Avatar: The Last Airbender live ...">
            <a:extLst>
              <a:ext uri="{FF2B5EF4-FFF2-40B4-BE49-F238E27FC236}">
                <a16:creationId xmlns:a16="http://schemas.microsoft.com/office/drawing/2014/main" id="{6B1AFC55-FDAC-525C-B0A1-6AADAA6F9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48"/>
          <a:stretch/>
        </p:blipFill>
        <p:spPr bwMode="auto">
          <a:xfrm>
            <a:off x="7746664" y="1772189"/>
            <a:ext cx="1066082" cy="1577936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yberpunk 2077 New Trailer Unveiled, Cyberpunk: Edgerunners Anime Out ...">
            <a:extLst>
              <a:ext uri="{FF2B5EF4-FFF2-40B4-BE49-F238E27FC236}">
                <a16:creationId xmlns:a16="http://schemas.microsoft.com/office/drawing/2014/main" id="{B28AE053-A2D0-6367-0ADE-90ABCADA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91" y="378862"/>
            <a:ext cx="1077926" cy="159912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3F58516-321D-86BE-0D6F-62BFB2A95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8"/>
          <a:stretch/>
        </p:blipFill>
        <p:spPr bwMode="auto">
          <a:xfrm>
            <a:off x="6159315" y="3042150"/>
            <a:ext cx="1077926" cy="159912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F79A1-D7C4-4462-3B20-BA60497B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33" y="378862"/>
            <a:ext cx="4294800" cy="594699"/>
          </a:xfrm>
        </p:spPr>
        <p:txBody>
          <a:bodyPr/>
          <a:lstStyle/>
          <a:p>
            <a:r>
              <a:rPr lang="en-GB" dirty="0"/>
              <a:t>Ranking &gt;&gt; Likes</a:t>
            </a:r>
          </a:p>
        </p:txBody>
      </p:sp>
      <p:pic>
        <p:nvPicPr>
          <p:cNvPr id="9" name="Picture 8" descr="JULY'S NETFLIX UK GUIDE">
            <a:extLst>
              <a:ext uri="{FF2B5EF4-FFF2-40B4-BE49-F238E27FC236}">
                <a16:creationId xmlns:a16="http://schemas.microsoft.com/office/drawing/2014/main" id="{AB2FA1CB-D292-FDCD-5110-F568C0FF2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69EB84-761A-8DC0-A405-72307EABC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20" y="1343891"/>
            <a:ext cx="5140929" cy="2649682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6758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ang, Zuko, Katara and Sokka feature on Avatar: The Last Airbender live ...">
            <a:extLst>
              <a:ext uri="{FF2B5EF4-FFF2-40B4-BE49-F238E27FC236}">
                <a16:creationId xmlns:a16="http://schemas.microsoft.com/office/drawing/2014/main" id="{6B1AFC55-FDAC-525C-B0A1-6AADAA6F9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48"/>
          <a:stretch/>
        </p:blipFill>
        <p:spPr bwMode="auto">
          <a:xfrm>
            <a:off x="6180345" y="3063336"/>
            <a:ext cx="1066082" cy="1577936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3F58516-321D-86BE-0D6F-62BFB2A95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8"/>
          <a:stretch/>
        </p:blipFill>
        <p:spPr bwMode="auto">
          <a:xfrm>
            <a:off x="6153391" y="378862"/>
            <a:ext cx="1077926" cy="159912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06D8F016-C15F-D96A-21D3-BB1038EA5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r="5765"/>
          <a:stretch/>
        </p:blipFill>
        <p:spPr bwMode="auto">
          <a:xfrm>
            <a:off x="7752588" y="1772190"/>
            <a:ext cx="1060158" cy="1577936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A0C77-8B78-C745-9463-AF47FDA54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19" y="1343890"/>
            <a:ext cx="5151965" cy="2985657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F79A1-D7C4-4462-3B20-BA60497B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33" y="378862"/>
            <a:ext cx="4294800" cy="594699"/>
          </a:xfrm>
        </p:spPr>
        <p:txBody>
          <a:bodyPr/>
          <a:lstStyle/>
          <a:p>
            <a:r>
              <a:rPr lang="en-GB" dirty="0"/>
              <a:t>Ranking &gt;&gt; Comments</a:t>
            </a:r>
          </a:p>
        </p:txBody>
      </p:sp>
      <p:pic>
        <p:nvPicPr>
          <p:cNvPr id="9" name="Picture 8" descr="JULY'S NETFLIX UK GUIDE">
            <a:extLst>
              <a:ext uri="{FF2B5EF4-FFF2-40B4-BE49-F238E27FC236}">
                <a16:creationId xmlns:a16="http://schemas.microsoft.com/office/drawing/2014/main" id="{AB2FA1CB-D292-FDCD-5110-F568C0FF2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17585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Poster di Falling For Christmas @ ScreenWEEK">
            <a:extLst>
              <a:ext uri="{FF2B5EF4-FFF2-40B4-BE49-F238E27FC236}">
                <a16:creationId xmlns:a16="http://schemas.microsoft.com/office/drawing/2014/main" id="{FFDE3C08-C983-BAD0-401C-D7542748F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"/>
          <a:stretch/>
        </p:blipFill>
        <p:spPr bwMode="auto">
          <a:xfrm>
            <a:off x="6180345" y="3063336"/>
            <a:ext cx="1060159" cy="1563014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3AA6833F-E6BB-FC57-A62E-3FBD3A3B6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4" r="8491"/>
          <a:stretch/>
        </p:blipFill>
        <p:spPr bwMode="auto">
          <a:xfrm>
            <a:off x="7752588" y="1772190"/>
            <a:ext cx="1060158" cy="1582379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FEA21E74-C765-460C-1975-479F5D662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3"/>
          <a:stretch/>
        </p:blipFill>
        <p:spPr bwMode="auto">
          <a:xfrm>
            <a:off x="6153391" y="378862"/>
            <a:ext cx="1093036" cy="1577935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172644-5312-A276-CC48-714F22BA3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18" y="1343889"/>
            <a:ext cx="5199967" cy="3046509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F79A1-D7C4-4462-3B20-BA60497B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33" y="378862"/>
            <a:ext cx="4294800" cy="594699"/>
          </a:xfrm>
        </p:spPr>
        <p:txBody>
          <a:bodyPr/>
          <a:lstStyle/>
          <a:p>
            <a:r>
              <a:rPr lang="en-GB" dirty="0"/>
              <a:t>Ranking &gt;&gt; Sentiment</a:t>
            </a:r>
          </a:p>
        </p:txBody>
      </p:sp>
      <p:pic>
        <p:nvPicPr>
          <p:cNvPr id="9" name="Picture 8" descr="JULY'S NETFLIX UK GUIDE">
            <a:extLst>
              <a:ext uri="{FF2B5EF4-FFF2-40B4-BE49-F238E27FC236}">
                <a16:creationId xmlns:a16="http://schemas.microsoft.com/office/drawing/2014/main" id="{AB2FA1CB-D292-FDCD-5110-F568C0FF2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6284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7AAB8381-0003-984B-309B-4352F04F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93" y="3063336"/>
            <a:ext cx="1095298" cy="1622664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C6C46C5-5FFC-8FAC-60C1-FB64516C3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3"/>
          <a:stretch/>
        </p:blipFill>
        <p:spPr bwMode="auto">
          <a:xfrm>
            <a:off x="6153392" y="378861"/>
            <a:ext cx="1093035" cy="1622969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06D8F016-C15F-D96A-21D3-BB1038EA5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r="5765"/>
          <a:stretch/>
        </p:blipFill>
        <p:spPr bwMode="auto">
          <a:xfrm>
            <a:off x="7752588" y="1772190"/>
            <a:ext cx="1060158" cy="1577936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F79A1-D7C4-4462-3B20-BA60497B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33" y="378862"/>
            <a:ext cx="4294800" cy="594699"/>
          </a:xfrm>
        </p:spPr>
        <p:txBody>
          <a:bodyPr/>
          <a:lstStyle/>
          <a:p>
            <a:r>
              <a:rPr lang="en-GB" dirty="0"/>
              <a:t>Ranking &gt;&gt; Ratios</a:t>
            </a:r>
          </a:p>
        </p:txBody>
      </p:sp>
      <p:pic>
        <p:nvPicPr>
          <p:cNvPr id="9" name="Picture 8" descr="JULY'S NETFLIX UK GUIDE">
            <a:extLst>
              <a:ext uri="{FF2B5EF4-FFF2-40B4-BE49-F238E27FC236}">
                <a16:creationId xmlns:a16="http://schemas.microsoft.com/office/drawing/2014/main" id="{AB2FA1CB-D292-FDCD-5110-F568C0FF2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3D0019-8532-F9C6-5E4C-1B4C8F82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54" y="973561"/>
            <a:ext cx="3379169" cy="194656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3EF9D-592B-010C-56DE-16769F46C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285" y="3063336"/>
            <a:ext cx="3505677" cy="2019438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497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6;p39">
            <a:extLst>
              <a:ext uri="{FF2B5EF4-FFF2-40B4-BE49-F238E27FC236}">
                <a16:creationId xmlns:a16="http://schemas.microsoft.com/office/drawing/2014/main" id="{7870B444-84E6-0F91-2D52-27BE053A7C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SOLUTIONS</a:t>
            </a:r>
            <a:endParaRPr dirty="0"/>
          </a:p>
        </p:txBody>
      </p:sp>
      <p:sp>
        <p:nvSpPr>
          <p:cNvPr id="13" name="Google Shape;411;p39">
            <a:extLst>
              <a:ext uri="{FF2B5EF4-FFF2-40B4-BE49-F238E27FC236}">
                <a16:creationId xmlns:a16="http://schemas.microsoft.com/office/drawing/2014/main" id="{85480790-E262-CD69-C46F-FBE45BE2C599}"/>
              </a:ext>
            </a:extLst>
          </p:cNvPr>
          <p:cNvSpPr txBox="1">
            <a:spLocks/>
          </p:cNvSpPr>
          <p:nvPr/>
        </p:nvSpPr>
        <p:spPr>
          <a:xfrm>
            <a:off x="720000" y="1362456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SOLUTION 1</a:t>
            </a:r>
          </a:p>
        </p:txBody>
      </p:sp>
      <p:sp>
        <p:nvSpPr>
          <p:cNvPr id="15" name="Google Shape;413;p39">
            <a:extLst>
              <a:ext uri="{FF2B5EF4-FFF2-40B4-BE49-F238E27FC236}">
                <a16:creationId xmlns:a16="http://schemas.microsoft.com/office/drawing/2014/main" id="{1F4AAEF8-1B66-46A1-AF56-812A28923F54}"/>
              </a:ext>
            </a:extLst>
          </p:cNvPr>
          <p:cNvSpPr txBox="1">
            <a:spLocks/>
          </p:cNvSpPr>
          <p:nvPr/>
        </p:nvSpPr>
        <p:spPr>
          <a:xfrm>
            <a:off x="6190500" y="1362456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SOLUTION 3</a:t>
            </a:r>
          </a:p>
        </p:txBody>
      </p:sp>
      <p:sp>
        <p:nvSpPr>
          <p:cNvPr id="18" name="Google Shape;416;p39">
            <a:extLst>
              <a:ext uri="{FF2B5EF4-FFF2-40B4-BE49-F238E27FC236}">
                <a16:creationId xmlns:a16="http://schemas.microsoft.com/office/drawing/2014/main" id="{B40A5560-2105-68FA-2EA6-10F76081E10C}"/>
              </a:ext>
            </a:extLst>
          </p:cNvPr>
          <p:cNvSpPr txBox="1">
            <a:spLocks/>
          </p:cNvSpPr>
          <p:nvPr/>
        </p:nvSpPr>
        <p:spPr>
          <a:xfrm>
            <a:off x="720000" y="3054096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SOLUTION 4</a:t>
            </a:r>
          </a:p>
        </p:txBody>
      </p:sp>
      <p:sp>
        <p:nvSpPr>
          <p:cNvPr id="19" name="Google Shape;417;p39">
            <a:extLst>
              <a:ext uri="{FF2B5EF4-FFF2-40B4-BE49-F238E27FC236}">
                <a16:creationId xmlns:a16="http://schemas.microsoft.com/office/drawing/2014/main" id="{1990B7A8-5C93-4C64-89A1-D9E8300A9F52}"/>
              </a:ext>
            </a:extLst>
          </p:cNvPr>
          <p:cNvSpPr txBox="1">
            <a:spLocks/>
          </p:cNvSpPr>
          <p:nvPr/>
        </p:nvSpPr>
        <p:spPr>
          <a:xfrm>
            <a:off x="3455250" y="3054101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SOLUTION 5</a:t>
            </a:r>
          </a:p>
        </p:txBody>
      </p:sp>
      <p:sp>
        <p:nvSpPr>
          <p:cNvPr id="20" name="Google Shape;418;p39">
            <a:extLst>
              <a:ext uri="{FF2B5EF4-FFF2-40B4-BE49-F238E27FC236}">
                <a16:creationId xmlns:a16="http://schemas.microsoft.com/office/drawing/2014/main" id="{6A198230-5D17-AC25-0AD8-C139BEDA31C9}"/>
              </a:ext>
            </a:extLst>
          </p:cNvPr>
          <p:cNvSpPr txBox="1">
            <a:spLocks/>
          </p:cNvSpPr>
          <p:nvPr/>
        </p:nvSpPr>
        <p:spPr>
          <a:xfrm>
            <a:off x="6190500" y="3054101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SOLUTION 6</a:t>
            </a:r>
          </a:p>
        </p:txBody>
      </p:sp>
      <p:sp>
        <p:nvSpPr>
          <p:cNvPr id="36" name="Google Shape;341;p33">
            <a:extLst>
              <a:ext uri="{FF2B5EF4-FFF2-40B4-BE49-F238E27FC236}">
                <a16:creationId xmlns:a16="http://schemas.microsoft.com/office/drawing/2014/main" id="{8504A7E0-E858-BD5A-8A34-43995326D8D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627298"/>
            <a:ext cx="7347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" name="Google Shape;343;p33">
            <a:extLst>
              <a:ext uri="{FF2B5EF4-FFF2-40B4-BE49-F238E27FC236}">
                <a16:creationId xmlns:a16="http://schemas.microsoft.com/office/drawing/2014/main" id="{B431FC73-436A-420A-F226-E2317DBAA2C3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313786" y="3373253"/>
            <a:ext cx="79747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" name="Google Shape;345;p33">
            <a:extLst>
              <a:ext uri="{FF2B5EF4-FFF2-40B4-BE49-F238E27FC236}">
                <a16:creationId xmlns:a16="http://schemas.microsoft.com/office/drawing/2014/main" id="{36183606-E977-3239-825D-F4E5520F3851}"/>
              </a:ext>
            </a:extLst>
          </p:cNvPr>
          <p:cNvSpPr txBox="1">
            <a:spLocks/>
          </p:cNvSpPr>
          <p:nvPr/>
        </p:nvSpPr>
        <p:spPr>
          <a:xfrm>
            <a:off x="5934900" y="1627298"/>
            <a:ext cx="7347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9" name="Google Shape;348;p33">
            <a:extLst>
              <a:ext uri="{FF2B5EF4-FFF2-40B4-BE49-F238E27FC236}">
                <a16:creationId xmlns:a16="http://schemas.microsoft.com/office/drawing/2014/main" id="{6B841857-4CA6-6D5B-21DE-796919D758FA}"/>
              </a:ext>
            </a:extLst>
          </p:cNvPr>
          <p:cNvSpPr txBox="1">
            <a:spLocks/>
          </p:cNvSpPr>
          <p:nvPr/>
        </p:nvSpPr>
        <p:spPr>
          <a:xfrm>
            <a:off x="4111256" y="3431196"/>
            <a:ext cx="2489100" cy="1086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Overpass" charset="0"/>
              </a:rPr>
              <a:t>Increase fundings in Top shows and top </a:t>
            </a:r>
            <a:r>
              <a:rPr lang="en-GB" sz="1800" dirty="0" err="1">
                <a:solidFill>
                  <a:schemeClr val="tx1"/>
                </a:solidFill>
                <a:latin typeface="Overpass" charset="0"/>
              </a:rPr>
              <a:t>cast.</a:t>
            </a:r>
            <a:r>
              <a:rPr lang="en-GB" sz="1800" dirty="0" err="1">
                <a:latin typeface="Overpass" charset="0"/>
              </a:rPr>
              <a:t>d</a:t>
            </a:r>
            <a:r>
              <a:rPr lang="en-GB" sz="1800" dirty="0">
                <a:latin typeface="Overpass" charset="0"/>
              </a:rPr>
              <a:t> </a:t>
            </a:r>
            <a:r>
              <a:rPr lang="en-GB" sz="1800" dirty="0"/>
              <a:t>top cast.</a:t>
            </a:r>
            <a:endParaRPr lang="en-GB" dirty="0"/>
          </a:p>
        </p:txBody>
      </p:sp>
      <p:cxnSp>
        <p:nvCxnSpPr>
          <p:cNvPr id="41" name="Google Shape;353;p33">
            <a:extLst>
              <a:ext uri="{FF2B5EF4-FFF2-40B4-BE49-F238E27FC236}">
                <a16:creationId xmlns:a16="http://schemas.microsoft.com/office/drawing/2014/main" id="{12AEE3F5-C835-2924-AABB-879D07A31DF3}"/>
              </a:ext>
            </a:extLst>
          </p:cNvPr>
          <p:cNvCxnSpPr/>
          <p:nvPr/>
        </p:nvCxnSpPr>
        <p:spPr>
          <a:xfrm>
            <a:off x="852450" y="2941311"/>
            <a:ext cx="74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57163" dist="19050" dir="5400000" algn="bl" rotWithShape="0">
              <a:schemeClr val="dk2">
                <a:alpha val="89000"/>
              </a:schemeClr>
            </a:outerShdw>
          </a:effectLst>
        </p:spPr>
      </p:cxnSp>
      <p:sp>
        <p:nvSpPr>
          <p:cNvPr id="42" name="Google Shape;407;p39">
            <a:extLst>
              <a:ext uri="{FF2B5EF4-FFF2-40B4-BE49-F238E27FC236}">
                <a16:creationId xmlns:a16="http://schemas.microsoft.com/office/drawing/2014/main" id="{1D3E5050-0257-03FD-33FA-1C678E81B4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13677" y="1870852"/>
            <a:ext cx="2233500" cy="1006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Engagement in comments key Videos to improve metrics.</a:t>
            </a:r>
            <a:endParaRPr sz="1600" dirty="0"/>
          </a:p>
        </p:txBody>
      </p:sp>
      <p:sp>
        <p:nvSpPr>
          <p:cNvPr id="44" name="Google Shape;349;p33">
            <a:extLst>
              <a:ext uri="{FF2B5EF4-FFF2-40B4-BE49-F238E27FC236}">
                <a16:creationId xmlns:a16="http://schemas.microsoft.com/office/drawing/2014/main" id="{DADD152D-9100-528D-1BEA-E617C64D6F5B}"/>
              </a:ext>
            </a:extLst>
          </p:cNvPr>
          <p:cNvSpPr txBox="1">
            <a:spLocks/>
          </p:cNvSpPr>
          <p:nvPr/>
        </p:nvSpPr>
        <p:spPr>
          <a:xfrm>
            <a:off x="6197115" y="2011510"/>
            <a:ext cx="24891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Overpass" charset="0"/>
              </a:rPr>
              <a:t>Romantic shows &amp; Realities are key to </a:t>
            </a:r>
            <a:r>
              <a:rPr lang="en-GB" sz="1800" dirty="0"/>
              <a:t>target consumers.</a:t>
            </a:r>
            <a:endParaRPr lang="en-GB" dirty="0"/>
          </a:p>
        </p:txBody>
      </p:sp>
      <p:sp>
        <p:nvSpPr>
          <p:cNvPr id="45" name="Google Shape;341;p33">
            <a:extLst>
              <a:ext uri="{FF2B5EF4-FFF2-40B4-BE49-F238E27FC236}">
                <a16:creationId xmlns:a16="http://schemas.microsoft.com/office/drawing/2014/main" id="{72E475B1-7646-0B73-100C-D80A0EA3293D}"/>
              </a:ext>
            </a:extLst>
          </p:cNvPr>
          <p:cNvSpPr txBox="1">
            <a:spLocks/>
          </p:cNvSpPr>
          <p:nvPr/>
        </p:nvSpPr>
        <p:spPr>
          <a:xfrm>
            <a:off x="5793876" y="1553287"/>
            <a:ext cx="806479" cy="5310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dk2">
                <a:alpha val="9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4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rante"/>
              <a:buNone/>
              <a:defRPr sz="6000" b="0" i="0" u="none" strike="noStrike" cap="none">
                <a:solidFill>
                  <a:schemeClr val="lt1"/>
                </a:solidFill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pPr algn="l"/>
            <a:r>
              <a:rPr lang="en" dirty="0"/>
              <a:t>03</a:t>
            </a:r>
          </a:p>
        </p:txBody>
      </p:sp>
      <p:pic>
        <p:nvPicPr>
          <p:cNvPr id="46" name="Picture 45" descr="JULY'S NETFLIX UK GUIDE">
            <a:extLst>
              <a:ext uri="{FF2B5EF4-FFF2-40B4-BE49-F238E27FC236}">
                <a16:creationId xmlns:a16="http://schemas.microsoft.com/office/drawing/2014/main" id="{FEE29311-1453-CA42-9F30-6C34DC882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6898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152400" y="261006"/>
            <a:ext cx="4294800" cy="10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Greatest Hit</a:t>
            </a:r>
            <a:endParaRPr sz="4800" dirty="0"/>
          </a:p>
        </p:txBody>
      </p:sp>
      <p:pic>
        <p:nvPicPr>
          <p:cNvPr id="1028" name="Picture 4" descr="Netflix's Wednesday shares first look at the Addams family | EW.com">
            <a:extLst>
              <a:ext uri="{FF2B5EF4-FFF2-40B4-BE49-F238E27FC236}">
                <a16:creationId xmlns:a16="http://schemas.microsoft.com/office/drawing/2014/main" id="{9EE459C5-596B-953F-0BCF-ABBF919A9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66" y="796636"/>
            <a:ext cx="2439580" cy="3661064"/>
          </a:xfrm>
          <a:prstGeom prst="ellipse">
            <a:avLst/>
          </a:prstGeom>
          <a:ln w="63500" cap="rnd"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58;p34">
            <a:extLst>
              <a:ext uri="{FF2B5EF4-FFF2-40B4-BE49-F238E27FC236}">
                <a16:creationId xmlns:a16="http://schemas.microsoft.com/office/drawing/2014/main" id="{99C04BC2-C3ED-2D40-0DF4-036F3F037F76}"/>
              </a:ext>
            </a:extLst>
          </p:cNvPr>
          <p:cNvSpPr txBox="1">
            <a:spLocks/>
          </p:cNvSpPr>
          <p:nvPr/>
        </p:nvSpPr>
        <p:spPr>
          <a:xfrm>
            <a:off x="1101726" y="1812667"/>
            <a:ext cx="4170218" cy="122840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dk2">
                <a:alpha val="9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r>
              <a:rPr lang="en-GB" sz="4800" dirty="0"/>
              <a:t>+ 160 M views</a:t>
            </a:r>
          </a:p>
        </p:txBody>
      </p:sp>
      <p:pic>
        <p:nvPicPr>
          <p:cNvPr id="8" name="Picture 2" descr="JULY'S NETFLIX UK GUIDE">
            <a:extLst>
              <a:ext uri="{FF2B5EF4-FFF2-40B4-BE49-F238E27FC236}">
                <a16:creationId xmlns:a16="http://schemas.microsoft.com/office/drawing/2014/main" id="{73F4B34E-0C43-920B-DF4B-41954C69E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Google Shape;358;p34">
            <a:extLst>
              <a:ext uri="{FF2B5EF4-FFF2-40B4-BE49-F238E27FC236}">
                <a16:creationId xmlns:a16="http://schemas.microsoft.com/office/drawing/2014/main" id="{371A40FC-174D-2A0F-9C55-E7B62B144D83}"/>
              </a:ext>
            </a:extLst>
          </p:cNvPr>
          <p:cNvSpPr txBox="1">
            <a:spLocks/>
          </p:cNvSpPr>
          <p:nvPr/>
        </p:nvSpPr>
        <p:spPr>
          <a:xfrm>
            <a:off x="2945740" y="3041072"/>
            <a:ext cx="3002920" cy="462942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dk2">
                <a:alpha val="9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r>
              <a:rPr lang="en-GB" sz="2000" dirty="0"/>
              <a:t>+ 2.5 M Likes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"/>
          <p:cNvSpPr txBox="1">
            <a:spLocks noGrp="1"/>
          </p:cNvSpPr>
          <p:nvPr>
            <p:ph type="title"/>
          </p:nvPr>
        </p:nvSpPr>
        <p:spPr>
          <a:xfrm>
            <a:off x="713254" y="539550"/>
            <a:ext cx="34989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50" name="Google Shape;550;p50"/>
          <p:cNvSpPr txBox="1">
            <a:spLocks noGrp="1"/>
          </p:cNvSpPr>
          <p:nvPr>
            <p:ph type="subTitle" idx="1"/>
          </p:nvPr>
        </p:nvSpPr>
        <p:spPr>
          <a:xfrm>
            <a:off x="713225" y="1522051"/>
            <a:ext cx="34989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sp>
        <p:nvSpPr>
          <p:cNvPr id="551" name="Google Shape;551;p50"/>
          <p:cNvSpPr txBox="1"/>
          <p:nvPr/>
        </p:nvSpPr>
        <p:spPr>
          <a:xfrm>
            <a:off x="713245" y="4278250"/>
            <a:ext cx="34989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564" name="Google Shape;564;p50"/>
          <p:cNvCxnSpPr/>
          <p:nvPr/>
        </p:nvCxnSpPr>
        <p:spPr>
          <a:xfrm>
            <a:off x="772634" y="3516699"/>
            <a:ext cx="74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57163" dist="19050" dir="5400000" algn="bl" rotWithShape="0">
              <a:schemeClr val="dk2">
                <a:alpha val="89000"/>
              </a:scheme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294C8FF-7E04-B64E-5763-499A32AB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4" y="3678910"/>
            <a:ext cx="3350476" cy="1141180"/>
          </a:xfrm>
          <a:prstGeom prst="rect">
            <a:avLst/>
          </a:prstGeom>
        </p:spPr>
      </p:pic>
      <p:sp>
        <p:nvSpPr>
          <p:cNvPr id="4" name="Google Shape;550;p50">
            <a:extLst>
              <a:ext uri="{FF2B5EF4-FFF2-40B4-BE49-F238E27FC236}">
                <a16:creationId xmlns:a16="http://schemas.microsoft.com/office/drawing/2014/main" id="{2C8FC315-4751-ED18-5F1F-536E93A1B8A4}"/>
              </a:ext>
            </a:extLst>
          </p:cNvPr>
          <p:cNvSpPr txBox="1">
            <a:spLocks/>
          </p:cNvSpPr>
          <p:nvPr/>
        </p:nvSpPr>
        <p:spPr>
          <a:xfrm>
            <a:off x="5969475" y="4278250"/>
            <a:ext cx="1582357" cy="4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GB" b="1" dirty="0"/>
              <a:t>Jesus Lopez </a:t>
            </a:r>
            <a:r>
              <a:rPr lang="en-GB" b="1" dirty="0" err="1"/>
              <a:t>Neira</a:t>
            </a:r>
            <a:endParaRPr lang="en-GB" b="1" dirty="0"/>
          </a:p>
        </p:txBody>
      </p:sp>
      <p:pic>
        <p:nvPicPr>
          <p:cNvPr id="5" name="Picture 4" descr="JULY'S NETFLIX UK GUIDE">
            <a:extLst>
              <a:ext uri="{FF2B5EF4-FFF2-40B4-BE49-F238E27FC236}">
                <a16:creationId xmlns:a16="http://schemas.microsoft.com/office/drawing/2014/main" id="{180F8D0D-3F41-D62E-C411-490F2343D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 txBox="1">
            <a:spLocks noGrp="1"/>
          </p:cNvSpPr>
          <p:nvPr>
            <p:ph type="title"/>
          </p:nvPr>
        </p:nvSpPr>
        <p:spPr>
          <a:xfrm>
            <a:off x="4331638" y="800064"/>
            <a:ext cx="3965100" cy="9134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60 M Views</a:t>
            </a:r>
            <a:br>
              <a:rPr lang="en" dirty="0"/>
            </a:br>
            <a:r>
              <a:rPr lang="en" sz="2000" dirty="0"/>
              <a:t>dance scene</a:t>
            </a:r>
            <a:endParaRPr dirty="0"/>
          </a:p>
        </p:txBody>
      </p:sp>
      <p:pic>
        <p:nvPicPr>
          <p:cNvPr id="3074" name="Picture 2" descr="Dancing Wednesday Addams PNG Digital Download Wednesday Addams PNG - Etsy">
            <a:extLst>
              <a:ext uri="{FF2B5EF4-FFF2-40B4-BE49-F238E27FC236}">
                <a16:creationId xmlns:a16="http://schemas.microsoft.com/office/drawing/2014/main" id="{A3B651BE-537B-6006-993C-5CFC2B92F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63" y="588624"/>
            <a:ext cx="3284399" cy="3966251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ednesday's Viral Dance Scene Song Choice Explained By Music Supervisors">
            <a:extLst>
              <a:ext uri="{FF2B5EF4-FFF2-40B4-BE49-F238E27FC236}">
                <a16:creationId xmlns:a16="http://schemas.microsoft.com/office/drawing/2014/main" id="{8874AC06-548F-42AB-31B2-66E248E91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38" y="2009158"/>
            <a:ext cx="3965100" cy="2230369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ULY'S NETFLIX UK GUIDE">
            <a:extLst>
              <a:ext uri="{FF2B5EF4-FFF2-40B4-BE49-F238E27FC236}">
                <a16:creationId xmlns:a16="http://schemas.microsoft.com/office/drawing/2014/main" id="{C69BA951-7F24-798C-4601-A3035ED20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 txBox="1">
            <a:spLocks noGrp="1"/>
          </p:cNvSpPr>
          <p:nvPr>
            <p:ph type="title"/>
          </p:nvPr>
        </p:nvSpPr>
        <p:spPr>
          <a:xfrm>
            <a:off x="538977" y="2192446"/>
            <a:ext cx="3965100" cy="9134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 love Jenna Ortega she is incredible, and she is the one to portray Wednesday…</a:t>
            </a:r>
            <a:endParaRPr sz="1600" dirty="0"/>
          </a:p>
        </p:txBody>
      </p:sp>
      <p:pic>
        <p:nvPicPr>
          <p:cNvPr id="8" name="Picture 2" descr="JULY'S NETFLIX UK GUIDE">
            <a:extLst>
              <a:ext uri="{FF2B5EF4-FFF2-40B4-BE49-F238E27FC236}">
                <a16:creationId xmlns:a16="http://schemas.microsoft.com/office/drawing/2014/main" id="{C69BA951-7F24-798C-4601-A3035ED20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E66261-5482-9EE2-8FDC-67C2E3B9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845" y="1884627"/>
            <a:ext cx="3782723" cy="1968485"/>
          </a:xfrm>
          <a:prstGeom prst="rect">
            <a:avLst/>
          </a:prstGeom>
        </p:spPr>
      </p:pic>
      <p:sp>
        <p:nvSpPr>
          <p:cNvPr id="6" name="Google Shape;358;p34">
            <a:extLst>
              <a:ext uri="{FF2B5EF4-FFF2-40B4-BE49-F238E27FC236}">
                <a16:creationId xmlns:a16="http://schemas.microsoft.com/office/drawing/2014/main" id="{912B7862-7DCB-EFCA-1B9D-512018A6EC4F}"/>
              </a:ext>
            </a:extLst>
          </p:cNvPr>
          <p:cNvSpPr txBox="1">
            <a:spLocks/>
          </p:cNvSpPr>
          <p:nvPr/>
        </p:nvSpPr>
        <p:spPr>
          <a:xfrm>
            <a:off x="152400" y="261006"/>
            <a:ext cx="5527964" cy="10194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dk2">
                <a:alpha val="9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r>
              <a:rPr lang="en-GB" sz="4000" dirty="0"/>
              <a:t>Wednesday Comments</a:t>
            </a:r>
          </a:p>
        </p:txBody>
      </p:sp>
    </p:spTree>
    <p:extLst>
      <p:ext uri="{BB962C8B-B14F-4D97-AF65-F5344CB8AC3E}">
        <p14:creationId xmlns:p14="http://schemas.microsoft.com/office/powerpoint/2010/main" val="289009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subTitle" idx="1"/>
          </p:nvPr>
        </p:nvSpPr>
        <p:spPr>
          <a:xfrm>
            <a:off x="2980060" y="2783705"/>
            <a:ext cx="3183900" cy="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Likes</a:t>
            </a:r>
            <a:endParaRPr dirty="0"/>
          </a:p>
        </p:txBody>
      </p:sp>
      <p:sp>
        <p:nvSpPr>
          <p:cNvPr id="425" name="Google Shape;425;p40"/>
          <p:cNvSpPr txBox="1">
            <a:spLocks noGrp="1"/>
          </p:cNvSpPr>
          <p:nvPr>
            <p:ph type="title"/>
          </p:nvPr>
        </p:nvSpPr>
        <p:spPr>
          <a:xfrm>
            <a:off x="2980049" y="2014807"/>
            <a:ext cx="3183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35M</a:t>
            </a:r>
            <a:endParaRPr dirty="0"/>
          </a:p>
        </p:txBody>
      </p:sp>
      <p:sp>
        <p:nvSpPr>
          <p:cNvPr id="426" name="Google Shape;426;p40"/>
          <p:cNvSpPr txBox="1">
            <a:spLocks noGrp="1"/>
          </p:cNvSpPr>
          <p:nvPr>
            <p:ph type="title" idx="2"/>
          </p:nvPr>
        </p:nvSpPr>
        <p:spPr>
          <a:xfrm>
            <a:off x="2980060" y="539575"/>
            <a:ext cx="3183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2,000M</a:t>
            </a:r>
            <a:endParaRPr dirty="0"/>
          </a:p>
        </p:txBody>
      </p:sp>
      <p:sp>
        <p:nvSpPr>
          <p:cNvPr id="427" name="Google Shape;427;p40"/>
          <p:cNvSpPr txBox="1">
            <a:spLocks noGrp="1"/>
          </p:cNvSpPr>
          <p:nvPr>
            <p:ph type="subTitle" idx="3"/>
          </p:nvPr>
        </p:nvSpPr>
        <p:spPr>
          <a:xfrm>
            <a:off x="2980060" y="1308459"/>
            <a:ext cx="3183900" cy="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views</a:t>
            </a:r>
            <a:endParaRPr dirty="0"/>
          </a:p>
        </p:txBody>
      </p:sp>
      <p:sp>
        <p:nvSpPr>
          <p:cNvPr id="428" name="Google Shape;428;p40"/>
          <p:cNvSpPr txBox="1">
            <a:spLocks noGrp="1"/>
          </p:cNvSpPr>
          <p:nvPr>
            <p:ph type="title" idx="4"/>
          </p:nvPr>
        </p:nvSpPr>
        <p:spPr>
          <a:xfrm>
            <a:off x="2105247" y="3490054"/>
            <a:ext cx="4954772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1.8M – 0.26 Score</a:t>
            </a:r>
            <a:endParaRPr dirty="0"/>
          </a:p>
        </p:txBody>
      </p:sp>
      <p:sp>
        <p:nvSpPr>
          <p:cNvPr id="429" name="Google Shape;429;p40"/>
          <p:cNvSpPr txBox="1">
            <a:spLocks noGrp="1"/>
          </p:cNvSpPr>
          <p:nvPr>
            <p:ph type="subTitle" idx="5"/>
          </p:nvPr>
        </p:nvSpPr>
        <p:spPr>
          <a:xfrm>
            <a:off x="2980060" y="4258951"/>
            <a:ext cx="3183900" cy="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Comments &amp; Sentiment</a:t>
            </a:r>
            <a:endParaRPr dirty="0"/>
          </a:p>
        </p:txBody>
      </p:sp>
      <p:cxnSp>
        <p:nvCxnSpPr>
          <p:cNvPr id="430" name="Google Shape;430;p40"/>
          <p:cNvCxnSpPr/>
          <p:nvPr/>
        </p:nvCxnSpPr>
        <p:spPr>
          <a:xfrm>
            <a:off x="852450" y="1838396"/>
            <a:ext cx="74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57163" dist="19050" dir="5400000" algn="bl" rotWithShape="0">
              <a:schemeClr val="dk2">
                <a:alpha val="89000"/>
              </a:schemeClr>
            </a:outerShdw>
          </a:effectLst>
        </p:spPr>
      </p:cxnSp>
      <p:cxnSp>
        <p:nvCxnSpPr>
          <p:cNvPr id="431" name="Google Shape;431;p40"/>
          <p:cNvCxnSpPr/>
          <p:nvPr/>
        </p:nvCxnSpPr>
        <p:spPr>
          <a:xfrm>
            <a:off x="852450" y="3317350"/>
            <a:ext cx="74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57163" dist="19050" dir="5400000" algn="bl" rotWithShape="0">
              <a:schemeClr val="dk2">
                <a:alpha val="89000"/>
              </a:schemeClr>
            </a:outerShdw>
          </a:effectLst>
        </p:spPr>
      </p:cxnSp>
      <p:sp>
        <p:nvSpPr>
          <p:cNvPr id="2" name="Google Shape;429;p40">
            <a:extLst>
              <a:ext uri="{FF2B5EF4-FFF2-40B4-BE49-F238E27FC236}">
                <a16:creationId xmlns:a16="http://schemas.microsoft.com/office/drawing/2014/main" id="{EBCF3E1F-3B20-6D92-F600-84A00A4B3480}"/>
              </a:ext>
            </a:extLst>
          </p:cNvPr>
          <p:cNvSpPr txBox="1">
            <a:spLocks/>
          </p:cNvSpPr>
          <p:nvPr/>
        </p:nvSpPr>
        <p:spPr>
          <a:xfrm>
            <a:off x="2980049" y="4682851"/>
            <a:ext cx="31839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GB" sz="800" i="1" dirty="0"/>
              <a:t>*700 Videos Sample, Score (-1,1)</a:t>
            </a:r>
          </a:p>
        </p:txBody>
      </p:sp>
      <p:pic>
        <p:nvPicPr>
          <p:cNvPr id="3" name="Picture 2" descr="JULY'S NETFLIX UK GUIDE">
            <a:extLst>
              <a:ext uri="{FF2B5EF4-FFF2-40B4-BE49-F238E27FC236}">
                <a16:creationId xmlns:a16="http://schemas.microsoft.com/office/drawing/2014/main" id="{622D04FB-521F-2E64-56F0-C0AC98C24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" name="Google Shape;358;p34">
            <a:extLst>
              <a:ext uri="{FF2B5EF4-FFF2-40B4-BE49-F238E27FC236}">
                <a16:creationId xmlns:a16="http://schemas.microsoft.com/office/drawing/2014/main" id="{6AC0359F-C6ED-1D8B-0EBC-830DD7887813}"/>
              </a:ext>
            </a:extLst>
          </p:cNvPr>
          <p:cNvSpPr txBox="1">
            <a:spLocks/>
          </p:cNvSpPr>
          <p:nvPr/>
        </p:nvSpPr>
        <p:spPr>
          <a:xfrm>
            <a:off x="7162800" y="208776"/>
            <a:ext cx="1846522" cy="497447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dk2">
                <a:alpha val="9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r>
              <a:rPr lang="en-GB" sz="2800" dirty="0"/>
              <a:t>All Videos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subTitle" idx="4"/>
          </p:nvPr>
        </p:nvSpPr>
        <p:spPr>
          <a:xfrm>
            <a:off x="3040152" y="2087427"/>
            <a:ext cx="2505600" cy="3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Low Interaction</a:t>
            </a:r>
            <a:endParaRPr sz="2400"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KPIs</a:t>
            </a:r>
            <a:endParaRPr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ubTitle" idx="1"/>
          </p:nvPr>
        </p:nvSpPr>
        <p:spPr>
          <a:xfrm>
            <a:off x="3040151" y="2401651"/>
            <a:ext cx="25056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/>
              <a:t>1.6% L/V Ratio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dirty="0"/>
              <a:t>0.08% C/V to Ratio</a:t>
            </a:r>
            <a:endParaRPr dirty="0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2"/>
          </p:nvPr>
        </p:nvSpPr>
        <p:spPr>
          <a:xfrm>
            <a:off x="779710" y="2401651"/>
            <a:ext cx="25056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Creating Traffic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/>
              <a:t>Brand Awareness</a:t>
            </a:r>
            <a:endParaRPr dirty="0"/>
          </a:p>
        </p:txBody>
      </p:sp>
      <p:sp>
        <p:nvSpPr>
          <p:cNvPr id="377" name="Google Shape;377;p36"/>
          <p:cNvSpPr txBox="1">
            <a:spLocks noGrp="1"/>
          </p:cNvSpPr>
          <p:nvPr>
            <p:ph type="subTitle" idx="3"/>
          </p:nvPr>
        </p:nvSpPr>
        <p:spPr>
          <a:xfrm>
            <a:off x="779710" y="2087427"/>
            <a:ext cx="2505600" cy="3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Great Views</a:t>
            </a:r>
            <a:endParaRPr sz="2400" dirty="0"/>
          </a:p>
        </p:txBody>
      </p:sp>
      <p:pic>
        <p:nvPicPr>
          <p:cNvPr id="2" name="Picture 1" descr="JULY'S NETFLIX UK GUIDE">
            <a:extLst>
              <a:ext uri="{FF2B5EF4-FFF2-40B4-BE49-F238E27FC236}">
                <a16:creationId xmlns:a16="http://schemas.microsoft.com/office/drawing/2014/main" id="{D9C6A236-7055-F0FB-62AA-03FD839AA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1" name="Google Shape;373;p36">
            <a:extLst>
              <a:ext uri="{FF2B5EF4-FFF2-40B4-BE49-F238E27FC236}">
                <a16:creationId xmlns:a16="http://schemas.microsoft.com/office/drawing/2014/main" id="{5CF6BF4D-910B-E707-34D8-619090B4244A}"/>
              </a:ext>
            </a:extLst>
          </p:cNvPr>
          <p:cNvSpPr txBox="1">
            <a:spLocks/>
          </p:cNvSpPr>
          <p:nvPr/>
        </p:nvSpPr>
        <p:spPr>
          <a:xfrm>
            <a:off x="5925488" y="2064855"/>
            <a:ext cx="1637805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e"/>
              <a:buNone/>
              <a:defRPr sz="1800" b="0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e"/>
              <a:buNone/>
              <a:defRPr sz="2400" b="1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e"/>
              <a:buNone/>
              <a:defRPr sz="2400" b="1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e"/>
              <a:buNone/>
              <a:defRPr sz="2400" b="1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e"/>
              <a:buNone/>
              <a:defRPr sz="2400" b="1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e"/>
              <a:buNone/>
              <a:defRPr sz="2400" b="1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e"/>
              <a:buNone/>
              <a:defRPr sz="2400" b="1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e"/>
              <a:buNone/>
              <a:defRPr sz="2400" b="1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e"/>
              <a:buNone/>
              <a:defRPr sz="2400" b="1" i="0" u="none" strike="noStrike" cap="none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pPr marL="0" indent="0"/>
            <a:r>
              <a:rPr lang="en-GB" sz="2400" dirty="0"/>
              <a:t>The Target</a:t>
            </a:r>
          </a:p>
        </p:txBody>
      </p:sp>
      <p:sp>
        <p:nvSpPr>
          <p:cNvPr id="12" name="Google Shape;375;p36">
            <a:extLst>
              <a:ext uri="{FF2B5EF4-FFF2-40B4-BE49-F238E27FC236}">
                <a16:creationId xmlns:a16="http://schemas.microsoft.com/office/drawing/2014/main" id="{F8BF9A16-880E-BC38-B0CC-3772E8DC07E2}"/>
              </a:ext>
            </a:extLst>
          </p:cNvPr>
          <p:cNvSpPr txBox="1">
            <a:spLocks/>
          </p:cNvSpPr>
          <p:nvPr/>
        </p:nvSpPr>
        <p:spPr>
          <a:xfrm>
            <a:off x="5865777" y="2379079"/>
            <a:ext cx="2336880" cy="15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endParaRPr lang="en-GB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dirty="0"/>
              <a:t>3.0% L/V Ratio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GB" dirty="0"/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GB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dirty="0"/>
              <a:t>0.25% C/V Ratio</a:t>
            </a:r>
          </a:p>
        </p:txBody>
      </p:sp>
      <p:grpSp>
        <p:nvGrpSpPr>
          <p:cNvPr id="31" name="Google Shape;5343;p65">
            <a:extLst>
              <a:ext uri="{FF2B5EF4-FFF2-40B4-BE49-F238E27FC236}">
                <a16:creationId xmlns:a16="http://schemas.microsoft.com/office/drawing/2014/main" id="{6EB21EBE-8796-755A-9193-641222A920BF}"/>
              </a:ext>
            </a:extLst>
          </p:cNvPr>
          <p:cNvGrpSpPr/>
          <p:nvPr/>
        </p:nvGrpSpPr>
        <p:grpSpPr>
          <a:xfrm>
            <a:off x="6514515" y="1499517"/>
            <a:ext cx="339253" cy="339253"/>
            <a:chOff x="-63250675" y="3744075"/>
            <a:chExt cx="320350" cy="318100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2" name="Google Shape;5344;p65">
              <a:extLst>
                <a:ext uri="{FF2B5EF4-FFF2-40B4-BE49-F238E27FC236}">
                  <a16:creationId xmlns:a16="http://schemas.microsoft.com/office/drawing/2014/main" id="{D8A74A70-A5E4-397B-2765-2BB8A352A6EF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45;p65">
              <a:extLst>
                <a:ext uri="{FF2B5EF4-FFF2-40B4-BE49-F238E27FC236}">
                  <a16:creationId xmlns:a16="http://schemas.microsoft.com/office/drawing/2014/main" id="{BB1B24D5-E68F-3A1F-B155-EB3142E1E80B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46;p65">
              <a:extLst>
                <a:ext uri="{FF2B5EF4-FFF2-40B4-BE49-F238E27FC236}">
                  <a16:creationId xmlns:a16="http://schemas.microsoft.com/office/drawing/2014/main" id="{17E48579-0556-2589-AD25-C0F85A5B6B58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926;p63">
            <a:extLst>
              <a:ext uri="{FF2B5EF4-FFF2-40B4-BE49-F238E27FC236}">
                <a16:creationId xmlns:a16="http://schemas.microsoft.com/office/drawing/2014/main" id="{0A3B350B-B420-6A50-B748-389993E9D761}"/>
              </a:ext>
            </a:extLst>
          </p:cNvPr>
          <p:cNvGrpSpPr/>
          <p:nvPr/>
        </p:nvGrpSpPr>
        <p:grpSpPr>
          <a:xfrm>
            <a:off x="1367313" y="1505539"/>
            <a:ext cx="339253" cy="339253"/>
            <a:chOff x="1492675" y="4992125"/>
            <a:chExt cx="481825" cy="481825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6" name="Google Shape;4927;p63">
              <a:extLst>
                <a:ext uri="{FF2B5EF4-FFF2-40B4-BE49-F238E27FC236}">
                  <a16:creationId xmlns:a16="http://schemas.microsoft.com/office/drawing/2014/main" id="{B6B8C9AC-3C80-5141-9663-8C3942F4B9E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4928;p63">
              <a:extLst>
                <a:ext uri="{FF2B5EF4-FFF2-40B4-BE49-F238E27FC236}">
                  <a16:creationId xmlns:a16="http://schemas.microsoft.com/office/drawing/2014/main" id="{9B32DC4C-5AC2-83A0-3B8A-5F76BA5BE73F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" name="Google Shape;4929;p63">
            <a:extLst>
              <a:ext uri="{FF2B5EF4-FFF2-40B4-BE49-F238E27FC236}">
                <a16:creationId xmlns:a16="http://schemas.microsoft.com/office/drawing/2014/main" id="{66829FCE-9509-9F20-B296-65C8443DEFF1}"/>
              </a:ext>
            </a:extLst>
          </p:cNvPr>
          <p:cNvGrpSpPr/>
          <p:nvPr/>
        </p:nvGrpSpPr>
        <p:grpSpPr>
          <a:xfrm>
            <a:off x="3873574" y="1499518"/>
            <a:ext cx="339253" cy="339253"/>
            <a:chOff x="2085525" y="4992125"/>
            <a:chExt cx="481825" cy="481825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9" name="Google Shape;4930;p63">
              <a:extLst>
                <a:ext uri="{FF2B5EF4-FFF2-40B4-BE49-F238E27FC236}">
                  <a16:creationId xmlns:a16="http://schemas.microsoft.com/office/drawing/2014/main" id="{093B3216-EDC1-FA11-822E-2B4B1B88DFBB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4931;p63">
              <a:extLst>
                <a:ext uri="{FF2B5EF4-FFF2-40B4-BE49-F238E27FC236}">
                  <a16:creationId xmlns:a16="http://schemas.microsoft.com/office/drawing/2014/main" id="{E27BDE83-0E75-94EF-FCA2-4D7F33B41AE2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23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>
            <a:spLocks noGrp="1"/>
          </p:cNvSpPr>
          <p:nvPr>
            <p:ph type="title"/>
          </p:nvPr>
        </p:nvSpPr>
        <p:spPr>
          <a:xfrm>
            <a:off x="2045850" y="1334175"/>
            <a:ext cx="50523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 Comments</a:t>
            </a:r>
            <a:endParaRPr dirty="0"/>
          </a:p>
        </p:txBody>
      </p:sp>
      <p:sp>
        <p:nvSpPr>
          <p:cNvPr id="440" name="Google Shape;440;p41"/>
          <p:cNvSpPr txBox="1">
            <a:spLocks noGrp="1"/>
          </p:cNvSpPr>
          <p:nvPr>
            <p:ph type="subTitle" idx="1"/>
          </p:nvPr>
        </p:nvSpPr>
        <p:spPr>
          <a:xfrm>
            <a:off x="2045850" y="3312225"/>
            <a:ext cx="5052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Netflix</a:t>
            </a:r>
            <a:endParaRPr dirty="0"/>
          </a:p>
        </p:txBody>
      </p:sp>
      <p:cxnSp>
        <p:nvCxnSpPr>
          <p:cNvPr id="441" name="Google Shape;441;p41"/>
          <p:cNvCxnSpPr/>
          <p:nvPr/>
        </p:nvCxnSpPr>
        <p:spPr>
          <a:xfrm>
            <a:off x="852450" y="2912875"/>
            <a:ext cx="74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57163" dist="19050" dir="5400000" algn="bl" rotWithShape="0">
              <a:schemeClr val="dk2">
                <a:alpha val="89000"/>
              </a:schemeClr>
            </a:outerShdw>
          </a:effectLst>
        </p:spPr>
      </p:cxnSp>
      <p:pic>
        <p:nvPicPr>
          <p:cNvPr id="2" name="Picture 1" descr="JULY'S NETFLIX UK GUIDE">
            <a:extLst>
              <a:ext uri="{FF2B5EF4-FFF2-40B4-BE49-F238E27FC236}">
                <a16:creationId xmlns:a16="http://schemas.microsoft.com/office/drawing/2014/main" id="{0AFA4066-A9A0-3EC3-D2F9-227CEDFC9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4435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3C94-297D-A4E8-F050-E02649C1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80" y="79533"/>
            <a:ext cx="5052300" cy="1049700"/>
          </a:xfrm>
        </p:spPr>
        <p:txBody>
          <a:bodyPr/>
          <a:lstStyle/>
          <a:p>
            <a:r>
              <a:rPr lang="en-GB" sz="4400" dirty="0"/>
              <a:t>Temporal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20109-BE60-07C9-80D9-D9FB1D7D4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8" y="1275905"/>
            <a:ext cx="3576044" cy="2920334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21B973-9DCD-963D-897E-E2AAC1C05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40" y="1240779"/>
            <a:ext cx="3576044" cy="2955459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Picture 9" descr="JULY'S NETFLIX UK GUIDE">
            <a:extLst>
              <a:ext uri="{FF2B5EF4-FFF2-40B4-BE49-F238E27FC236}">
                <a16:creationId xmlns:a16="http://schemas.microsoft.com/office/drawing/2014/main" id="{695B0035-EF73-1384-02E1-0BED81124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61391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3C94-297D-A4E8-F050-E02649C1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80" y="79533"/>
            <a:ext cx="5052300" cy="1049700"/>
          </a:xfrm>
        </p:spPr>
        <p:txBody>
          <a:bodyPr/>
          <a:lstStyle/>
          <a:p>
            <a:r>
              <a:rPr lang="en-GB" sz="4400" dirty="0"/>
              <a:t>Sentiment Range</a:t>
            </a:r>
          </a:p>
        </p:txBody>
      </p:sp>
      <p:pic>
        <p:nvPicPr>
          <p:cNvPr id="10" name="Picture 9" descr="JULY'S NETFLIX UK GUIDE">
            <a:extLst>
              <a:ext uri="{FF2B5EF4-FFF2-40B4-BE49-F238E27FC236}">
                <a16:creationId xmlns:a16="http://schemas.microsoft.com/office/drawing/2014/main" id="{695B0035-EF73-1384-02E1-0BED81124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-5176" r="30001" b="-1"/>
          <a:stretch/>
        </p:blipFill>
        <p:spPr bwMode="auto">
          <a:xfrm>
            <a:off x="8007532" y="4329547"/>
            <a:ext cx="568036" cy="356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51E911-8FF5-1D76-CCA9-1A1CAAB4B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58" y="1177377"/>
            <a:ext cx="4225642" cy="278874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7ACF85-3218-4C25-CA42-9602BF5B6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931" y="1177377"/>
            <a:ext cx="3317580" cy="2741849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05691785"/>
      </p:ext>
    </p:extLst>
  </p:cSld>
  <p:clrMapOvr>
    <a:masterClrMapping/>
  </p:clrMapOvr>
</p:sld>
</file>

<file path=ppt/theme/theme1.xml><?xml version="1.0" encoding="utf-8"?>
<a:theme xmlns:a="http://schemas.openxmlformats.org/drawingml/2006/main" name="Horror Film Project Proposal by Slidesgo">
  <a:themeElements>
    <a:clrScheme name="Simple Light">
      <a:dk1>
        <a:srgbClr val="FFFFFF"/>
      </a:dk1>
      <a:lt1>
        <a:srgbClr val="000000"/>
      </a:lt1>
      <a:dk2>
        <a:srgbClr val="F32D2F"/>
      </a:dk2>
      <a:lt2>
        <a:srgbClr val="C30A0D"/>
      </a:lt2>
      <a:accent1>
        <a:srgbClr val="9E0003"/>
      </a:accent1>
      <a:accent2>
        <a:srgbClr val="E2696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200</Words>
  <Application>Microsoft Office PowerPoint</Application>
  <PresentationFormat>On-screen Show (16:9)</PresentationFormat>
  <Paragraphs>66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Amarante</vt:lpstr>
      <vt:lpstr>Nunito Light</vt:lpstr>
      <vt:lpstr>Courier New</vt:lpstr>
      <vt:lpstr>Overpass</vt:lpstr>
      <vt:lpstr>Consolas</vt:lpstr>
      <vt:lpstr>Open Sans</vt:lpstr>
      <vt:lpstr>Arial</vt:lpstr>
      <vt:lpstr>Horror Film Project Proposal by Slidesgo</vt:lpstr>
      <vt:lpstr>Netflix Youtube Analisis</vt:lpstr>
      <vt:lpstr>Greatest Hit</vt:lpstr>
      <vt:lpstr>60 M Views dance scene</vt:lpstr>
      <vt:lpstr>I love Jenna Ortega she is incredible, and she is the one to portray Wednesday…</vt:lpstr>
      <vt:lpstr>35M</vt:lpstr>
      <vt:lpstr>KPIs</vt:lpstr>
      <vt:lpstr>0 Comments</vt:lpstr>
      <vt:lpstr>Temporal Analysis</vt:lpstr>
      <vt:lpstr>Sentiment Range</vt:lpstr>
      <vt:lpstr>In Users’ Words…</vt:lpstr>
      <vt:lpstr>All Comments</vt:lpstr>
      <vt:lpstr>Netflix Words</vt:lpstr>
      <vt:lpstr>Best Videos</vt:lpstr>
      <vt:lpstr>Ranking &gt;&gt; Views</vt:lpstr>
      <vt:lpstr>Ranking &gt;&gt; Likes</vt:lpstr>
      <vt:lpstr>Ranking &gt;&gt; Comments</vt:lpstr>
      <vt:lpstr>Ranking &gt;&gt; Sentiment</vt:lpstr>
      <vt:lpstr>Ranking &gt;&gt; Ratios</vt:lpstr>
      <vt:lpstr>SOLUTIONS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Youtube Analisis</dc:title>
  <cp:lastModifiedBy>Jesús López López-Neira</cp:lastModifiedBy>
  <cp:revision>3</cp:revision>
  <dcterms:modified xsi:type="dcterms:W3CDTF">2024-11-14T12:53:37Z</dcterms:modified>
</cp:coreProperties>
</file>